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7" r:id="rId1"/>
  </p:sldMasterIdLst>
  <p:notesMasterIdLst>
    <p:notesMasterId r:id="rId10"/>
  </p:notesMasterIdLst>
  <p:handoutMasterIdLst>
    <p:handoutMasterId r:id="rId11"/>
  </p:handoutMasterIdLst>
  <p:sldIdLst>
    <p:sldId id="273" r:id="rId2"/>
    <p:sldId id="280" r:id="rId3"/>
    <p:sldId id="281" r:id="rId4"/>
    <p:sldId id="283" r:id="rId5"/>
    <p:sldId id="279" r:id="rId6"/>
    <p:sldId id="284" r:id="rId7"/>
    <p:sldId id="285" r:id="rId8"/>
    <p:sldId id="286" r:id="rId9"/>
  </p:sldIdLst>
  <p:sldSz cx="9906000" cy="6858000" type="A4"/>
  <p:notesSz cx="9926638" cy="679767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CCFF"/>
    <a:srgbClr val="CCFFCC"/>
    <a:srgbClr val="99FFCC"/>
    <a:srgbClr val="FFFFCC"/>
    <a:srgbClr val="828282"/>
    <a:srgbClr val="6EFD63"/>
    <a:srgbClr val="4D4D4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6738" autoAdjust="0"/>
  </p:normalViewPr>
  <p:slideViewPr>
    <p:cSldViewPr>
      <p:cViewPr varScale="1">
        <p:scale>
          <a:sx n="82" d="100"/>
          <a:sy n="82" d="100"/>
        </p:scale>
        <p:origin x="1469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728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6264D0DF-9CEB-4A37-BC2A-072C615A38A9}" type="datetimeFigureOut">
              <a:rPr lang="ja-JP" altLang="en-US"/>
              <a:pPr>
                <a:defRPr/>
              </a:pPr>
              <a:t>2018/6/15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A9B140B-CB51-42CD-BE86-907740528D2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0516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8E3A6E4-F523-400F-8F54-913E065C888D}" type="datetimeFigureOut">
              <a:rPr lang="ja-JP" altLang="en-US"/>
              <a:pPr>
                <a:defRPr/>
              </a:pPr>
              <a:t>2018/6/15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121025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DEF3016A-F52C-4F7E-ACE5-E0D53757D9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4694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3016A-F52C-4F7E-ACE5-E0D53757D93E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37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3016A-F52C-4F7E-ACE5-E0D53757D93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359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 userDrawn="1"/>
        </p:nvSpPr>
        <p:spPr bwMode="auto">
          <a:xfrm>
            <a:off x="506413" y="6553200"/>
            <a:ext cx="8839200" cy="188913"/>
          </a:xfrm>
          <a:prstGeom prst="roundRect">
            <a:avLst>
              <a:gd name="adj" fmla="val 16667"/>
            </a:avLst>
          </a:pr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600" dirty="0">
                <a:solidFill>
                  <a:schemeClr val="bg1"/>
                </a:solidFill>
                <a:ea typeface="HG丸ｺﾞｼｯｸM-PRO" pitchFamily="50" charset="-128"/>
              </a:rPr>
              <a:t>google</a:t>
            </a:r>
            <a:r>
              <a:rPr lang="ja-JP" altLang="en-US" sz="600" dirty="0">
                <a:solidFill>
                  <a:schemeClr val="bg1"/>
                </a:solidFill>
                <a:ea typeface="HG丸ｺﾞｼｯｸM-PRO" pitchFamily="50" charset="-128"/>
              </a:rPr>
              <a:t>ストリートビューを活用した</a:t>
            </a:r>
            <a:r>
              <a:rPr lang="en-US" altLang="ja-JP" sz="600" dirty="0">
                <a:solidFill>
                  <a:schemeClr val="bg1"/>
                </a:solidFill>
                <a:ea typeface="HG丸ｺﾞｼｯｸM-PRO" pitchFamily="50" charset="-128"/>
              </a:rPr>
              <a:t>WEB</a:t>
            </a:r>
            <a:r>
              <a:rPr lang="ja-JP" altLang="en-US" sz="600" dirty="0">
                <a:solidFill>
                  <a:schemeClr val="bg1"/>
                </a:solidFill>
                <a:ea typeface="HG丸ｺﾞｼｯｸM-PRO" pitchFamily="50" charset="-128"/>
              </a:rPr>
              <a:t>プロモーション</a:t>
            </a:r>
            <a:r>
              <a:rPr lang="ja-JP" altLang="en-US" sz="800" dirty="0">
                <a:solidFill>
                  <a:schemeClr val="bg1"/>
                </a:solidFill>
                <a:ea typeface="HG丸ｺﾞｼｯｸM-PRO" pitchFamily="50" charset="-128"/>
              </a:rPr>
              <a:t>　</a:t>
            </a:r>
            <a:r>
              <a:rPr lang="ja-JP" altLang="en-US" sz="900" b="1" dirty="0">
                <a:solidFill>
                  <a:schemeClr val="bg1"/>
                </a:solidFill>
                <a:ea typeface="HG丸ｺﾞｼｯｸM-PRO" pitchFamily="50" charset="-128"/>
              </a:rPr>
              <a:t>アドベリー株式会社</a:t>
            </a:r>
            <a:r>
              <a:rPr lang="ja-JP" altLang="en-US" sz="900" dirty="0">
                <a:solidFill>
                  <a:schemeClr val="bg1"/>
                </a:solidFill>
                <a:ea typeface="HG丸ｺﾞｼｯｸM-PRO" pitchFamily="50" charset="-128"/>
              </a:rPr>
              <a:t>（</a:t>
            </a:r>
            <a:r>
              <a:rPr lang="en-US" altLang="ja-JP" sz="900" dirty="0" err="1">
                <a:solidFill>
                  <a:schemeClr val="bg1"/>
                </a:solidFill>
                <a:ea typeface="HG丸ｺﾞｼｯｸM-PRO" pitchFamily="50" charset="-128"/>
              </a:rPr>
              <a:t>Adberry</a:t>
            </a:r>
            <a:r>
              <a:rPr lang="en-US" altLang="ja-JP" sz="900" dirty="0">
                <a:solidFill>
                  <a:schemeClr val="bg1"/>
                </a:solidFill>
                <a:ea typeface="HG丸ｺﾞｼｯｸM-PRO" pitchFamily="50" charset="-128"/>
              </a:rPr>
              <a:t> </a:t>
            </a:r>
            <a:r>
              <a:rPr lang="en-US" altLang="ja-JP" sz="900" dirty="0" err="1">
                <a:solidFill>
                  <a:schemeClr val="bg1"/>
                </a:solidFill>
                <a:ea typeface="HG丸ｺﾞｼｯｸM-PRO" pitchFamily="50" charset="-128"/>
              </a:rPr>
              <a:t>inc.</a:t>
            </a:r>
            <a:r>
              <a:rPr lang="ja-JP" altLang="en-US" sz="900" dirty="0">
                <a:solidFill>
                  <a:schemeClr val="bg1"/>
                </a:solidFill>
                <a:ea typeface="HG丸ｺﾞｼｯｸM-PRO" pitchFamily="50" charset="-128"/>
              </a:rPr>
              <a:t>）</a:t>
            </a:r>
            <a:r>
              <a:rPr lang="ja-JP" altLang="en-US" sz="800" dirty="0">
                <a:solidFill>
                  <a:schemeClr val="bg1"/>
                </a:solidFill>
                <a:ea typeface="HG丸ｺﾞｼｯｸM-PRO" pitchFamily="50" charset="-128"/>
              </a:rPr>
              <a:t>　</a:t>
            </a:r>
            <a:r>
              <a:rPr lang="en-US" altLang="ja-JP" sz="800" b="1" dirty="0">
                <a:solidFill>
                  <a:schemeClr val="bg1"/>
                </a:solidFill>
                <a:ea typeface="HG丸ｺﾞｼｯｸM-PRO" pitchFamily="50" charset="-128"/>
              </a:rPr>
              <a:t>HP</a:t>
            </a:r>
            <a:r>
              <a:rPr lang="ja-JP" altLang="en-US" sz="800" b="1" dirty="0">
                <a:solidFill>
                  <a:schemeClr val="bg1"/>
                </a:solidFill>
                <a:ea typeface="HG丸ｺﾞｼｯｸM-PRO" pitchFamily="50" charset="-128"/>
              </a:rPr>
              <a:t>：</a:t>
            </a:r>
            <a:r>
              <a:rPr lang="en-US" altLang="ja-JP" sz="800" b="1" dirty="0">
                <a:solidFill>
                  <a:schemeClr val="bg1"/>
                </a:solidFill>
                <a:ea typeface="HG丸ｺﾞｼｯｸM-PRO" pitchFamily="50" charset="-128"/>
              </a:rPr>
              <a:t>http://www.adberry.jp</a:t>
            </a:r>
            <a:r>
              <a:rPr lang="ja-JP" altLang="en-US" sz="800" dirty="0">
                <a:solidFill>
                  <a:schemeClr val="bg1"/>
                </a:solidFill>
                <a:ea typeface="HG丸ｺﾞｼｯｸM-PRO" pitchFamily="50" charset="-128"/>
              </a:rPr>
              <a:t>　</a:t>
            </a:r>
            <a:r>
              <a:rPr lang="ja-JP" altLang="en-US" sz="800" b="1" dirty="0">
                <a:solidFill>
                  <a:schemeClr val="bg1"/>
                </a:solidFill>
                <a:ea typeface="HG丸ｺﾞｼｯｸM-PRO" pitchFamily="50" charset="-128"/>
              </a:rPr>
              <a:t>お問合せ：０４８－８４４－３７７０</a:t>
            </a:r>
          </a:p>
        </p:txBody>
      </p:sp>
      <p:sp>
        <p:nvSpPr>
          <p:cNvPr id="58375" name="タイトル プレースホルダ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 smtClean="0">
                <a:latin typeface="Calibri" pitchFamily="34" charset="0"/>
                <a:ea typeface="ＭＳ Ｐゴシック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58376" name="テキスト プレースホルダ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latin typeface="Calibri" pitchFamily="34" charset="0"/>
                <a:ea typeface="ＭＳ Ｐゴシック" pitchFamily="50" charset="-128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</p:spTree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175"/>
            <a:ext cx="990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線コネクタ 4"/>
          <p:cNvCxnSpPr/>
          <p:nvPr/>
        </p:nvCxnSpPr>
        <p:spPr>
          <a:xfrm>
            <a:off x="0" y="6451600"/>
            <a:ext cx="9906000" cy="1588"/>
          </a:xfrm>
          <a:prstGeom prst="line">
            <a:avLst/>
          </a:prstGeom>
          <a:ln w="15875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14"/>
          <p:cNvSpPr>
            <a:spLocks noChangeArrowheads="1"/>
          </p:cNvSpPr>
          <p:nvPr userDrawn="1"/>
        </p:nvSpPr>
        <p:spPr bwMode="auto">
          <a:xfrm>
            <a:off x="506413" y="6553200"/>
            <a:ext cx="8839200" cy="188913"/>
          </a:xfrm>
          <a:prstGeom prst="roundRect">
            <a:avLst>
              <a:gd name="adj" fmla="val 16667"/>
            </a:avLst>
          </a:pr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 sz="600" dirty="0">
                <a:solidFill>
                  <a:schemeClr val="bg1"/>
                </a:solidFill>
                <a:ea typeface="HG丸ｺﾞｼｯｸM-PRO" pitchFamily="50" charset="-128"/>
              </a:rPr>
              <a:t>Yahoo!</a:t>
            </a:r>
            <a:r>
              <a:rPr lang="ja-JP" altLang="en-US" sz="600" dirty="0">
                <a:solidFill>
                  <a:schemeClr val="bg1"/>
                </a:solidFill>
                <a:ea typeface="HG丸ｺﾞｼｯｸM-PRO" pitchFamily="50" charset="-128"/>
              </a:rPr>
              <a:t>・</a:t>
            </a:r>
            <a:r>
              <a:rPr lang="en-US" altLang="ja-JP" sz="600" dirty="0">
                <a:solidFill>
                  <a:schemeClr val="bg1"/>
                </a:solidFill>
                <a:ea typeface="HG丸ｺﾞｼｯｸM-PRO" pitchFamily="50" charset="-128"/>
              </a:rPr>
              <a:t>google</a:t>
            </a:r>
            <a:r>
              <a:rPr lang="ja-JP" altLang="en-US" sz="600" dirty="0">
                <a:solidFill>
                  <a:schemeClr val="bg1"/>
                </a:solidFill>
                <a:ea typeface="HG丸ｺﾞｼｯｸM-PRO" pitchFamily="50" charset="-128"/>
              </a:rPr>
              <a:t>・</a:t>
            </a:r>
            <a:r>
              <a:rPr lang="en-US" altLang="ja-JP" sz="600" dirty="0">
                <a:solidFill>
                  <a:schemeClr val="bg1"/>
                </a:solidFill>
                <a:ea typeface="HG丸ｺﾞｼｯｸM-PRO" pitchFamily="50" charset="-128"/>
              </a:rPr>
              <a:t>Facebook</a:t>
            </a:r>
            <a:r>
              <a:rPr lang="ja-JP" altLang="en-US" sz="600" dirty="0">
                <a:solidFill>
                  <a:schemeClr val="bg1"/>
                </a:solidFill>
                <a:ea typeface="HG丸ｺﾞｼｯｸM-PRO" pitchFamily="50" charset="-128"/>
              </a:rPr>
              <a:t>を活用した</a:t>
            </a:r>
            <a:r>
              <a:rPr lang="en-US" altLang="ja-JP" sz="600" dirty="0">
                <a:solidFill>
                  <a:schemeClr val="bg1"/>
                </a:solidFill>
                <a:ea typeface="HG丸ｺﾞｼｯｸM-PRO" pitchFamily="50" charset="-128"/>
              </a:rPr>
              <a:t>WEB</a:t>
            </a:r>
            <a:r>
              <a:rPr lang="ja-JP" altLang="en-US" sz="600" dirty="0">
                <a:solidFill>
                  <a:schemeClr val="bg1"/>
                </a:solidFill>
                <a:ea typeface="HG丸ｺﾞｼｯｸM-PRO" pitchFamily="50" charset="-128"/>
              </a:rPr>
              <a:t>プロモーション</a:t>
            </a:r>
            <a:r>
              <a:rPr lang="ja-JP" altLang="en-US" sz="800" dirty="0">
                <a:solidFill>
                  <a:schemeClr val="bg1"/>
                </a:solidFill>
                <a:ea typeface="HG丸ｺﾞｼｯｸM-PRO" pitchFamily="50" charset="-128"/>
              </a:rPr>
              <a:t>　</a:t>
            </a:r>
            <a:r>
              <a:rPr lang="ja-JP" altLang="en-US" sz="900" b="1" dirty="0">
                <a:solidFill>
                  <a:schemeClr val="bg1"/>
                </a:solidFill>
                <a:ea typeface="HG丸ｺﾞｼｯｸM-PRO" pitchFamily="50" charset="-128"/>
              </a:rPr>
              <a:t>アドベリー株式会社</a:t>
            </a:r>
            <a:r>
              <a:rPr lang="ja-JP" altLang="en-US" sz="900" dirty="0">
                <a:solidFill>
                  <a:schemeClr val="bg1"/>
                </a:solidFill>
                <a:ea typeface="HG丸ｺﾞｼｯｸM-PRO" pitchFamily="50" charset="-128"/>
              </a:rPr>
              <a:t>（</a:t>
            </a:r>
            <a:r>
              <a:rPr lang="en-US" altLang="ja-JP" sz="900" dirty="0" err="1">
                <a:solidFill>
                  <a:schemeClr val="bg1"/>
                </a:solidFill>
                <a:ea typeface="HG丸ｺﾞｼｯｸM-PRO" pitchFamily="50" charset="-128"/>
              </a:rPr>
              <a:t>Adberry</a:t>
            </a:r>
            <a:r>
              <a:rPr lang="en-US" altLang="ja-JP" sz="900" dirty="0">
                <a:solidFill>
                  <a:schemeClr val="bg1"/>
                </a:solidFill>
                <a:ea typeface="HG丸ｺﾞｼｯｸM-PRO" pitchFamily="50" charset="-128"/>
              </a:rPr>
              <a:t> </a:t>
            </a:r>
            <a:r>
              <a:rPr lang="en-US" altLang="ja-JP" sz="900" dirty="0" err="1">
                <a:solidFill>
                  <a:schemeClr val="bg1"/>
                </a:solidFill>
                <a:ea typeface="HG丸ｺﾞｼｯｸM-PRO" pitchFamily="50" charset="-128"/>
              </a:rPr>
              <a:t>inc.</a:t>
            </a:r>
            <a:r>
              <a:rPr lang="ja-JP" altLang="en-US" sz="900" dirty="0">
                <a:solidFill>
                  <a:schemeClr val="bg1"/>
                </a:solidFill>
                <a:ea typeface="HG丸ｺﾞｼｯｸM-PRO" pitchFamily="50" charset="-128"/>
              </a:rPr>
              <a:t>）</a:t>
            </a:r>
            <a:r>
              <a:rPr lang="ja-JP" altLang="en-US" sz="800" dirty="0">
                <a:solidFill>
                  <a:schemeClr val="bg1"/>
                </a:solidFill>
                <a:ea typeface="HG丸ｺﾞｼｯｸM-PRO" pitchFamily="50" charset="-128"/>
              </a:rPr>
              <a:t>　</a:t>
            </a:r>
            <a:r>
              <a:rPr lang="en-US" altLang="ja-JP" sz="800" b="1" dirty="0">
                <a:solidFill>
                  <a:schemeClr val="bg1"/>
                </a:solidFill>
                <a:ea typeface="HG丸ｺﾞｼｯｸM-PRO" pitchFamily="50" charset="-128"/>
              </a:rPr>
              <a:t>HP</a:t>
            </a:r>
            <a:r>
              <a:rPr lang="ja-JP" altLang="en-US" sz="800" b="1" dirty="0">
                <a:solidFill>
                  <a:schemeClr val="bg1"/>
                </a:solidFill>
                <a:ea typeface="HG丸ｺﾞｼｯｸM-PRO" pitchFamily="50" charset="-128"/>
              </a:rPr>
              <a:t>：</a:t>
            </a:r>
            <a:r>
              <a:rPr lang="en-US" altLang="ja-JP" sz="800" b="1" dirty="0">
                <a:solidFill>
                  <a:schemeClr val="bg1"/>
                </a:solidFill>
                <a:ea typeface="HG丸ｺﾞｼｯｸM-PRO" pitchFamily="50" charset="-128"/>
              </a:rPr>
              <a:t>http://www.adberry.jp</a:t>
            </a:r>
            <a:r>
              <a:rPr lang="ja-JP" altLang="en-US" sz="800" dirty="0">
                <a:solidFill>
                  <a:schemeClr val="bg1"/>
                </a:solidFill>
                <a:ea typeface="HG丸ｺﾞｼｯｸM-PRO" pitchFamily="50" charset="-128"/>
              </a:rPr>
              <a:t>　</a:t>
            </a:r>
            <a:r>
              <a:rPr lang="ja-JP" altLang="en-US" sz="800" b="1" dirty="0">
                <a:solidFill>
                  <a:schemeClr val="bg1"/>
                </a:solidFill>
                <a:ea typeface="HG丸ｺﾞｼｯｸM-PRO" pitchFamily="50" charset="-128"/>
              </a:rPr>
              <a:t>お問合せ：０６－４７０８－４８３１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1058863" y="656590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01921-1B77-433C-984B-7298B49FAAB9}" type="datetime1">
              <a:rPr lang="ja-JP" altLang="en-US"/>
              <a:pPr>
                <a:defRPr/>
              </a:pPr>
              <a:t>2018/6/15</a:t>
            </a:fld>
            <a:endParaRPr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94510"/>
            <a:ext cx="1944216" cy="4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4B685F-BBB3-4D72-BA2A-EDAC75F816FF}" type="datetime1">
              <a:rPr lang="ja-JP" altLang="en-US"/>
              <a:pPr>
                <a:defRPr/>
              </a:pPr>
              <a:t>2018/6/15</a:t>
            </a:fld>
            <a:endParaRPr lang="ja-JP" altLang="en-US"/>
          </a:p>
        </p:txBody>
      </p:sp>
      <p:sp>
        <p:nvSpPr>
          <p:cNvPr id="1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448425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10475" y="6519863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392FE1A-6FE4-4046-B3EF-BA3E6C8DBAB4}" type="slidenum">
              <a:rPr lang="en-US" altLang="ja-JP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タイトル 1"/>
          <p:cNvSpPr>
            <a:spLocks noGrp="1"/>
          </p:cNvSpPr>
          <p:nvPr>
            <p:ph type="ctrTitle"/>
          </p:nvPr>
        </p:nvSpPr>
        <p:spPr>
          <a:xfrm>
            <a:off x="742950" y="2636838"/>
            <a:ext cx="8420100" cy="1470025"/>
          </a:xfrm>
        </p:spPr>
        <p:txBody>
          <a:bodyPr/>
          <a:lstStyle/>
          <a:p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Google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ストリートビュー</a:t>
            </a:r>
            <a:b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参考資料</a:t>
            </a:r>
          </a:p>
        </p:txBody>
      </p:sp>
      <p:pic>
        <p:nvPicPr>
          <p:cNvPr id="614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/>
          <a:srcRect t="20967" b="22318"/>
          <a:stretch>
            <a:fillRect/>
          </a:stretch>
        </p:blipFill>
        <p:spPr bwMode="auto">
          <a:xfrm>
            <a:off x="4116388" y="2060575"/>
            <a:ext cx="16668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" y="58003"/>
            <a:ext cx="2171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128464" y="591586"/>
            <a:ext cx="9777536" cy="100818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ストリートビュー技術を使った</a:t>
            </a:r>
            <a:r>
              <a:rPr lang="en-US" altLang="ja-JP" sz="2000" dirty="0">
                <a:latin typeface="HG丸ｺﾞｼｯｸM-PRO" pitchFamily="50" charset="-128"/>
                <a:ea typeface="HG丸ｺﾞｼｯｸM-PRO" pitchFamily="50" charset="-128"/>
              </a:rPr>
              <a:t>360°</a:t>
            </a: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店内パノラマツアーで、世界中の</a:t>
            </a:r>
            <a:r>
              <a:rPr lang="en-US" altLang="ja-JP" sz="2000" dirty="0">
                <a:latin typeface="HG丸ｺﾞｼｯｸM-PRO" pitchFamily="50" charset="-128"/>
                <a:ea typeface="HG丸ｺﾞｼｯｸM-PRO" pitchFamily="50" charset="-128"/>
              </a:rPr>
              <a:t>google</a:t>
            </a: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マップユーザーに、お店や施設の特徴を魅力いっぱいにアピールしてみませんか？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2" y="2060848"/>
            <a:ext cx="2857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278" y="2062708"/>
            <a:ext cx="2857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14" y="2037138"/>
            <a:ext cx="2857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69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0" y="1628800"/>
            <a:ext cx="29718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595211"/>
            <a:ext cx="29432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1600175"/>
            <a:ext cx="30003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28464" y="591586"/>
            <a:ext cx="9777536" cy="82119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≪いったことのないお店への不安≫を≪いってみたいお店への魅力≫に！！</a:t>
            </a: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ストリートビューの店内版を使って様々な導線から紹介します。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98748" y="1628800"/>
            <a:ext cx="2736304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ポイント①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</a:t>
            </a: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検索で表示！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560134" y="1604086"/>
            <a:ext cx="2736304" cy="50405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94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ポイント②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マップで表示！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04762" y="1628800"/>
            <a:ext cx="2736304" cy="50405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94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ポイント③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kumimoji="1" lang="ja-JP" altLang="en-US" dirty="0" err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への</a:t>
            </a: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埋め込み！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784270" y="5000819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720080" y="5517232"/>
            <a:ext cx="9777536" cy="82119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Google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ストリートビューの導入によりホームページへの誘導導線を引き、</a:t>
            </a:r>
            <a:endParaRPr lang="en-US" altLang="ja-JP" sz="20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en-US" altLang="ja-JP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PVUP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・集客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UP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を目指します！！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052753" y="324433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itchFamily="50" charset="-128"/>
                <a:ea typeface="HG丸ｺﾞｼｯｸM-PRO" pitchFamily="50" charset="-128"/>
              </a:rPr>
              <a:t>ホームページへ</a:t>
            </a: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05B46C6-87C7-44D5-9268-7D60145A0B47}"/>
              </a:ext>
            </a:extLst>
          </p:cNvPr>
          <p:cNvSpPr/>
          <p:nvPr/>
        </p:nvSpPr>
        <p:spPr>
          <a:xfrm>
            <a:off x="3481388" y="4437112"/>
            <a:ext cx="2815050" cy="77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itchFamily="50" charset="-128"/>
              <a:ea typeface="MS UI 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098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2599528"/>
            <a:ext cx="2932796" cy="34560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8" y="2529967"/>
            <a:ext cx="2590094" cy="371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128464" y="591586"/>
            <a:ext cx="9777536" cy="100818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スマホから</a:t>
            </a:r>
            <a:r>
              <a:rPr lang="en-US" altLang="ja-JP" sz="2000" dirty="0">
                <a:latin typeface="HG丸ｺﾞｼｯｸM-PRO" pitchFamily="50" charset="-128"/>
                <a:ea typeface="HG丸ｺﾞｼｯｸM-PRO" pitchFamily="50" charset="-128"/>
              </a:rPr>
              <a:t>Google</a:t>
            </a: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で店名（</a:t>
            </a:r>
            <a:r>
              <a:rPr lang="en-US" altLang="ja-JP" sz="2000" dirty="0">
                <a:latin typeface="HG丸ｺﾞｼｯｸM-PRO" pitchFamily="50" charset="-128"/>
                <a:ea typeface="HG丸ｺﾞｼｯｸM-PRO" pitchFamily="50" charset="-128"/>
              </a:rPr>
              <a:t>Google</a:t>
            </a:r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プレイス登録名）検索し、アクセスすると、ストリートビューにリンクするサムネイルが表示されます。</a:t>
            </a:r>
            <a:endParaRPr lang="en-US" altLang="ja-JP" sz="20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スマホ用に最適化された「ストリートビュー」を見ることができます。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623511" y="1929189"/>
            <a:ext cx="3267044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スマホ版</a:t>
            </a:r>
            <a:r>
              <a:rPr lang="en-US" altLang="ja-JP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ストリートビュー表示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6456" y="1941546"/>
            <a:ext cx="3141668" cy="50405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94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スマホ版</a:t>
            </a:r>
            <a:r>
              <a:rPr kumimoji="1" lang="en-US" altLang="ja-JP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検索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341976" y="1929189"/>
            <a:ext cx="3204888" cy="50405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94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スマホ版</a:t>
            </a:r>
            <a:r>
              <a:rPr lang="en-US" altLang="ja-JP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</a:t>
            </a: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ストリートビュー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58810BD-824B-4F38-8DF0-0D3BB6B7889A}"/>
              </a:ext>
            </a:extLst>
          </p:cNvPr>
          <p:cNvSpPr/>
          <p:nvPr/>
        </p:nvSpPr>
        <p:spPr>
          <a:xfrm>
            <a:off x="6825208" y="5877272"/>
            <a:ext cx="2808312" cy="344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itchFamily="50" charset="-128"/>
              <a:ea typeface="MS UI Gothic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81002A0-603C-43F9-B9ED-BA4E910E6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804" y="2599528"/>
            <a:ext cx="2704762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2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620688"/>
            <a:ext cx="83439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1496616" y="959369"/>
            <a:ext cx="6840760" cy="2328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ストリートビュー導入後の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Google+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PV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推移（公開日前後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30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日）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925066" y="1268760"/>
            <a:ext cx="3883918" cy="1800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業種や地域によりますが、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ストリートアビュー掲載により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公開後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PV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が伸びている店舗が</a:t>
            </a:r>
            <a:b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多数です。</a:t>
            </a: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720080" y="5517232"/>
            <a:ext cx="9777536" cy="82119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Google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ストリートビューの導入によりホームページへの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PV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が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150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％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UP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！！</a:t>
            </a:r>
            <a:endParaRPr lang="en-US" altLang="ja-JP" sz="20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l"/>
            <a:r>
              <a:rPr lang="ja-JP" altLang="en-US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低コストでのアプローチが可能！！</a:t>
            </a:r>
          </a:p>
        </p:txBody>
      </p:sp>
    </p:spTree>
    <p:extLst>
      <p:ext uri="{BB962C8B-B14F-4D97-AF65-F5344CB8AC3E}">
        <p14:creationId xmlns:p14="http://schemas.microsoft.com/office/powerpoint/2010/main" val="384872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D02C46C-5ECB-4AF3-BB16-0686B6F3A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34" y="764705"/>
            <a:ext cx="8717532" cy="53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24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6B2E252-AF8E-4604-827D-98CCCCDA0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5" y="681381"/>
            <a:ext cx="9523809" cy="5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4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E7920EB-A584-45F0-B722-FF948D991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692696"/>
            <a:ext cx="8193081" cy="52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99012"/>
      </p:ext>
    </p:extLst>
  </p:cSld>
  <p:clrMapOvr>
    <a:masterClrMapping/>
  </p:clrMapOvr>
</p:sld>
</file>

<file path=ppt/theme/theme1.xml><?xml version="1.0" encoding="utf-8"?>
<a:theme xmlns:a="http://schemas.openxmlformats.org/drawingml/2006/main" name="マスタ_201206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Office テーマ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04A486"/>
            </a:gs>
            <a:gs pos="94000">
              <a:schemeClr val="bg1"/>
            </a:gs>
          </a:gsLst>
          <a:path path="circle">
            <a:fillToRect l="50000" t="50000" r="50000" b="50000"/>
          </a:path>
        </a:gradFill>
        <a:ln>
          <a:noFill/>
        </a:ln>
      </a:spPr>
      <a:bodyPr rtlCol="0" anchor="ctr"/>
      <a:lstStyle>
        <a:defPPr algn="ctr">
          <a:defRPr kumimoji="1">
            <a:latin typeface="MS UI Gothic" pitchFamily="50" charset="-128"/>
            <a:ea typeface="MS UI Gothic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flat">
          <a:solidFill>
            <a:srgbClr val="2020CA"/>
          </a:solidFill>
          <a:prstDash val="sysDash"/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マスタ_20120622</Template>
  <TotalTime>2183</TotalTime>
  <Words>213</Words>
  <Application>Microsoft Office PowerPoint</Application>
  <PresentationFormat>A4 210 x 297 mm</PresentationFormat>
  <Paragraphs>29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HG丸ｺﾞｼｯｸM-PRO</vt:lpstr>
      <vt:lpstr>ＭＳ Ｐゴシック</vt:lpstr>
      <vt:lpstr>ＭＳ Ｐ明朝</vt:lpstr>
      <vt:lpstr>MS UI Gothic</vt:lpstr>
      <vt:lpstr>Arial</vt:lpstr>
      <vt:lpstr>Calibri</vt:lpstr>
      <vt:lpstr>マスタ_20120622</vt:lpstr>
      <vt:lpstr>Googleストリートビュー 参考資料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光通信Grp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藤田 敦史</dc:creator>
  <cp:lastModifiedBy>柿田哲也</cp:lastModifiedBy>
  <cp:revision>79</cp:revision>
  <cp:lastPrinted>2014-06-09T03:35:59Z</cp:lastPrinted>
  <dcterms:created xsi:type="dcterms:W3CDTF">2012-10-09T01:12:51Z</dcterms:created>
  <dcterms:modified xsi:type="dcterms:W3CDTF">2018-06-15T08:47:35Z</dcterms:modified>
</cp:coreProperties>
</file>